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4" r:id="rId2"/>
    <p:sldId id="256" r:id="rId3"/>
    <p:sldId id="268" r:id="rId4"/>
    <p:sldId id="270" r:id="rId5"/>
    <p:sldId id="271" r:id="rId6"/>
    <p:sldId id="272" r:id="rId7"/>
    <p:sldId id="258" r:id="rId8"/>
    <p:sldId id="259" r:id="rId9"/>
    <p:sldId id="260" r:id="rId10"/>
    <p:sldId id="261" r:id="rId11"/>
    <p:sldId id="278" r:id="rId12"/>
    <p:sldId id="262" r:id="rId13"/>
    <p:sldId id="263" r:id="rId14"/>
    <p:sldId id="279" r:id="rId15"/>
    <p:sldId id="264" r:id="rId16"/>
    <p:sldId id="265" r:id="rId17"/>
    <p:sldId id="275" r:id="rId18"/>
    <p:sldId id="276" r:id="rId19"/>
    <p:sldId id="273" r:id="rId20"/>
    <p:sldId id="277" r:id="rId2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474BF"/>
    <a:srgbClr val="348AC7"/>
    <a:srgbClr val="0071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91" autoAdjust="0"/>
    <p:restoredTop sz="94710" autoAdjust="0"/>
  </p:normalViewPr>
  <p:slideViewPr>
    <p:cSldViewPr snapToGrid="0" snapToObjects="1">
      <p:cViewPr>
        <p:scale>
          <a:sx n="99" d="100"/>
          <a:sy n="99" d="100"/>
        </p:scale>
        <p:origin x="-1024" y="-5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894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38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4105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875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0528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6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6626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8874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5442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174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8974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Click to edit Master text styles</a:t>
            </a:r>
          </a:p>
          <a:p>
            <a:pPr lvl="1"/>
            <a:r>
              <a:rPr lang="es-ES_tradnl" smtClean="0"/>
              <a:t>Second level</a:t>
            </a:r>
          </a:p>
          <a:p>
            <a:pPr lvl="2"/>
            <a:r>
              <a:rPr lang="es-ES_tradnl" smtClean="0"/>
              <a:t>Third level</a:t>
            </a:r>
          </a:p>
          <a:p>
            <a:pPr lvl="3"/>
            <a:r>
              <a:rPr lang="es-ES_tradnl" smtClean="0"/>
              <a:t>Fourth level</a:t>
            </a:r>
          </a:p>
          <a:p>
            <a:pPr lvl="4"/>
            <a:r>
              <a:rPr lang="es-ES_tradnl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CE6FF-F70B-D14D-AE5C-232B356BC684}" type="datetimeFigureOut">
              <a:rPr lang="en-US" smtClean="0"/>
              <a:t>12/07/15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C85CB-9E9E-E646-B8CC-3132132492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184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rgbClr val="348AC7"/>
              </a:gs>
              <a:gs pos="100000">
                <a:srgbClr val="7474BF"/>
              </a:gs>
            </a:gsLst>
            <a:lin ang="16200000" scaled="0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51706" y="3374953"/>
            <a:ext cx="1980000" cy="523220"/>
          </a:xfrm>
          <a:prstGeom prst="rect">
            <a:avLst/>
          </a:prstGeom>
          <a:solidFill>
            <a:schemeClr val="bg1">
              <a:alpha val="10000"/>
            </a:schemeClr>
          </a:solidFill>
          <a:ln w="3175" cmpd="sng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Proxima Nova Alt Th"/>
                <a:cs typeface="Proxima Nova Alt Th"/>
              </a:rPr>
              <a:t>LUIS CRUZ</a:t>
            </a:r>
          </a:p>
          <a:p>
            <a:pPr algn="ctr"/>
            <a:r>
              <a:rPr lang="ro-RO" sz="1400" dirty="0">
                <a:solidFill>
                  <a:schemeClr val="bg1"/>
                </a:solidFill>
                <a:latin typeface="Proxima Nova Alt Th"/>
                <a:cs typeface="Proxima Nova Alt Th"/>
              </a:rPr>
              <a:t>@</a:t>
            </a:r>
            <a:r>
              <a:rPr lang="ro-RO" sz="1400" dirty="0" smtClean="0">
                <a:solidFill>
                  <a:schemeClr val="bg1"/>
                </a:solidFill>
                <a:latin typeface="Proxima Nova Alt Th"/>
                <a:cs typeface="Proxima Nova Alt Th"/>
              </a:rPr>
              <a:t>lucrperez</a:t>
            </a:r>
            <a:endParaRPr lang="en-US" sz="1400" dirty="0" smtClean="0">
              <a:solidFill>
                <a:schemeClr val="bg1"/>
              </a:solidFill>
              <a:latin typeface="Proxima Nova Alt Th"/>
              <a:cs typeface="Proxima Nova Alt 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47964" y="3374953"/>
            <a:ext cx="1980000" cy="523220"/>
          </a:xfrm>
          <a:prstGeom prst="rect">
            <a:avLst/>
          </a:prstGeom>
          <a:solidFill>
            <a:srgbClr val="FFFFFF">
              <a:alpha val="1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Proxima Nova Alt Th"/>
                <a:cs typeface="Proxima Nova Alt Th"/>
              </a:rPr>
              <a:t>MANU GRACIA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roxima Nova Alt Th"/>
                <a:cs typeface="Proxima Nova Alt Th"/>
              </a:rPr>
              <a:t>@</a:t>
            </a:r>
            <a:r>
              <a:rPr lang="en-US" sz="1400" dirty="0" err="1">
                <a:solidFill>
                  <a:schemeClr val="bg1"/>
                </a:solidFill>
                <a:latin typeface="Proxima Nova Alt Th"/>
                <a:cs typeface="Proxima Nova Alt Th"/>
              </a:rPr>
              <a:t>GaLaeK</a:t>
            </a:r>
            <a:endParaRPr lang="en-US" sz="1400" dirty="0">
              <a:solidFill>
                <a:schemeClr val="bg1"/>
              </a:solidFill>
              <a:latin typeface="Proxima Nova Alt Th"/>
              <a:cs typeface="Proxima Nova Alt 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44222" y="3374953"/>
            <a:ext cx="1980000" cy="523220"/>
          </a:xfrm>
          <a:prstGeom prst="rect">
            <a:avLst/>
          </a:prstGeom>
          <a:solidFill>
            <a:srgbClr val="FFFFFF">
              <a:alpha val="12000"/>
            </a:srgb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 smtClean="0">
                <a:solidFill>
                  <a:schemeClr val="bg1"/>
                </a:solidFill>
                <a:latin typeface="Proxima Nova Alt Th"/>
                <a:cs typeface="Proxima Nova Alt Th"/>
              </a:rPr>
              <a:t>CYNTHIA GÁLVEZ</a:t>
            </a:r>
          </a:p>
          <a:p>
            <a:pPr algn="ctr"/>
            <a:r>
              <a:rPr lang="en-US" sz="1400" dirty="0" smtClean="0">
                <a:solidFill>
                  <a:schemeClr val="bg1"/>
                </a:solidFill>
                <a:latin typeface="Proxima Nova Alt Th"/>
                <a:cs typeface="Proxima Nova Alt Th"/>
              </a:rPr>
              <a:t>@</a:t>
            </a:r>
            <a:r>
              <a:rPr lang="en-US" sz="1400" dirty="0" err="1" smtClean="0">
                <a:solidFill>
                  <a:schemeClr val="bg1"/>
                </a:solidFill>
                <a:latin typeface="Proxima Nova Alt Th"/>
                <a:cs typeface="Proxima Nova Alt Th"/>
              </a:rPr>
              <a:t>iCynthia</a:t>
            </a:r>
            <a:endParaRPr lang="en-US" sz="1400" dirty="0">
              <a:solidFill>
                <a:schemeClr val="bg1"/>
              </a:solidFill>
              <a:latin typeface="Proxima Nova Alt Th"/>
              <a:cs typeface="Proxima Nova Alt Th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541" y="1445326"/>
            <a:ext cx="2878918" cy="97450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46511" y="4690204"/>
            <a:ext cx="2450978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200" dirty="0" smtClean="0">
                <a:solidFill>
                  <a:schemeClr val="bg1"/>
                </a:solidFill>
                <a:latin typeface="Proxima Nova Alt Th"/>
                <a:cs typeface="Proxima Nova Alt Th"/>
              </a:rPr>
              <a:t>Zaragoza 10</a:t>
            </a:r>
            <a:r>
              <a:rPr lang="en-US" sz="1200" dirty="0">
                <a:solidFill>
                  <a:schemeClr val="bg1"/>
                </a:solidFill>
                <a:latin typeface="Proxima Nova Alt Th"/>
                <a:cs typeface="Proxima Nova Alt Th"/>
              </a:rPr>
              <a:t>.</a:t>
            </a:r>
            <a:r>
              <a:rPr lang="en-US" sz="1200" dirty="0" smtClean="0">
                <a:solidFill>
                  <a:schemeClr val="bg1"/>
                </a:solidFill>
                <a:latin typeface="Proxima Nova Alt Th"/>
                <a:cs typeface="Proxima Nova Alt Th"/>
              </a:rPr>
              <a:t>11.12 </a:t>
            </a:r>
            <a:r>
              <a:rPr lang="en-US" sz="1200" dirty="0" err="1" smtClean="0">
                <a:solidFill>
                  <a:schemeClr val="bg1"/>
                </a:solidFill>
                <a:latin typeface="Proxima Nova Alt Th"/>
                <a:cs typeface="Proxima Nova Alt Th"/>
              </a:rPr>
              <a:t>julio</a:t>
            </a:r>
            <a:r>
              <a:rPr lang="en-US" sz="1200" dirty="0" smtClean="0">
                <a:solidFill>
                  <a:schemeClr val="bg1"/>
                </a:solidFill>
                <a:latin typeface="Proxima Nova Alt Th"/>
                <a:cs typeface="Proxima Nova Alt Th"/>
              </a:rPr>
              <a:t> 2015</a:t>
            </a:r>
            <a:endParaRPr lang="en-US" sz="1200" dirty="0">
              <a:solidFill>
                <a:schemeClr val="bg1"/>
              </a:solidFill>
              <a:latin typeface="Proxima Nova Alt Th"/>
              <a:cs typeface="Proxima Nova Alt Th"/>
            </a:endParaRPr>
          </a:p>
        </p:txBody>
      </p:sp>
    </p:spTree>
    <p:extLst>
      <p:ext uri="{BB962C8B-B14F-4D97-AF65-F5344CB8AC3E}">
        <p14:creationId xmlns:p14="http://schemas.microsoft.com/office/powerpoint/2010/main" val="240398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256239" y="1081554"/>
            <a:ext cx="122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useo Sans Rounded 1000"/>
                <a:cs typeface="Museo Sans Rounded 1000"/>
              </a:rPr>
              <a:t>1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latin typeface="Museo Sans Rounded 1000"/>
              <a:cs typeface="Museo Sans Rounded 100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cómo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funciona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9" name="Picture 8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29163" y="2932912"/>
            <a:ext cx="26775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>
                <a:solidFill>
                  <a:srgbClr val="0071BC"/>
                </a:solidFill>
                <a:latin typeface="Proxima Nova Alt Lt"/>
                <a:cs typeface="Proxima Nova Alt Lt"/>
              </a:rPr>
              <a:t>Encuentra</a:t>
            </a:r>
            <a:r>
              <a:rPr lang="en-US" sz="1600" dirty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>
                <a:solidFill>
                  <a:srgbClr val="0071BC"/>
                </a:solidFill>
                <a:latin typeface="Proxima Nova Alt Lt"/>
                <a:cs typeface="Proxima Nova Alt Lt"/>
              </a:rPr>
              <a:t>tu</a:t>
            </a:r>
            <a:r>
              <a:rPr lang="en-US" sz="1600" dirty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>
                <a:solidFill>
                  <a:srgbClr val="0071BC"/>
                </a:solidFill>
                <a:latin typeface="Proxima Nova Alt Lt"/>
                <a:cs typeface="Proxima Nova Alt Lt"/>
              </a:rPr>
              <a:t>restaurante</a:t>
            </a:r>
            <a:r>
              <a:rPr lang="en-US" sz="1600" dirty="0">
                <a:solidFill>
                  <a:srgbClr val="0071BC"/>
                </a:solidFill>
                <a:latin typeface="Proxima Nova Alt Lt"/>
                <a:cs typeface="Proxima Nova Alt Lt"/>
              </a:rPr>
              <a:t> o </a:t>
            </a:r>
            <a:r>
              <a:rPr lang="en-US" sz="1600" dirty="0" err="1">
                <a:solidFill>
                  <a:srgbClr val="0071BC"/>
                </a:solidFill>
                <a:latin typeface="Proxima Nova Alt Lt"/>
                <a:cs typeface="Proxima Nova Alt Lt"/>
              </a:rPr>
              <a:t>alojamiento</a:t>
            </a:r>
            <a:r>
              <a:rPr lang="en-US" sz="1600" dirty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>
                <a:solidFill>
                  <a:srgbClr val="0071BC"/>
                </a:solidFill>
                <a:latin typeface="Proxima Nova Alt Lt"/>
                <a:cs typeface="Proxima Nova Alt Lt"/>
              </a:rPr>
              <a:t>accesible</a:t>
            </a:r>
            <a:endParaRPr lang="en-US" sz="1600" dirty="0">
              <a:solidFill>
                <a:srgbClr val="0071BC"/>
              </a:solidFill>
              <a:latin typeface="Proxima Nova Alt Lt"/>
              <a:cs typeface="Proxima Nova Alt Lt"/>
            </a:endParaRPr>
          </a:p>
        </p:txBody>
      </p:sp>
      <p:pic>
        <p:nvPicPr>
          <p:cNvPr id="11" name="Picture 10" descr="iconos-1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55" y="1481664"/>
            <a:ext cx="1439998" cy="1439998"/>
          </a:xfrm>
          <a:prstGeom prst="rect">
            <a:avLst/>
          </a:prstGeom>
        </p:spPr>
      </p:pic>
      <p:pic>
        <p:nvPicPr>
          <p:cNvPr id="2" name="Picture 1" descr="0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674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cómo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funciona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3" name="Picture 2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pic>
        <p:nvPicPr>
          <p:cNvPr id="4" name="Picture 3" descr="0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3525133" y="1423424"/>
            <a:ext cx="492725" cy="492725"/>
          </a:xfrm>
          <a:prstGeom prst="ellipse">
            <a:avLst/>
          </a:prstGeom>
          <a:solidFill>
            <a:schemeClr val="tx1">
              <a:alpha val="2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072598" y="1423424"/>
            <a:ext cx="492725" cy="492725"/>
          </a:xfrm>
          <a:prstGeom prst="ellipse">
            <a:avLst/>
          </a:prstGeom>
          <a:solidFill>
            <a:schemeClr val="tx1">
              <a:alpha val="2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3497763" y="1866875"/>
            <a:ext cx="1040190" cy="18614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0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358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0" grpId="1" animBg="1"/>
      <p:bldP spid="11" grpId="0" animBg="1"/>
      <p:bldP spid="11" grpId="1" animBg="1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cómo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funciona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10" name="Picture 9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9163" y="2932912"/>
            <a:ext cx="26775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Busca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tu</a:t>
            </a:r>
            <a:endParaRPr lang="en-US" sz="1600" dirty="0">
              <a:solidFill>
                <a:srgbClr val="0071BC"/>
              </a:solidFill>
              <a:latin typeface="Proxima Nova Alt Lt"/>
              <a:cs typeface="Proxima Nova Alt Lt"/>
            </a:endParaRPr>
          </a:p>
          <a:p>
            <a:pPr algn="ctr"/>
            <a:r>
              <a:rPr lang="en-US" sz="1600" dirty="0" err="1">
                <a:solidFill>
                  <a:srgbClr val="0071BC"/>
                </a:solidFill>
                <a:latin typeface="Proxima Nova Alt Lt"/>
                <a:cs typeface="Proxima Nova Alt Lt"/>
              </a:rPr>
              <a:t>a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parcamiento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accesible</a:t>
            </a:r>
            <a:endParaRPr lang="en-US" sz="1600" dirty="0">
              <a:solidFill>
                <a:srgbClr val="0071BC"/>
              </a:solidFill>
              <a:latin typeface="Proxima Nova Alt Lt"/>
              <a:cs typeface="Proxima Nova Alt Lt"/>
            </a:endParaRPr>
          </a:p>
        </p:txBody>
      </p:sp>
      <p:pic>
        <p:nvPicPr>
          <p:cNvPr id="14" name="Picture 13" descr="iconos-1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55" y="1481662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56239" y="1081554"/>
            <a:ext cx="122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useo Sans Rounded 1000"/>
                <a:cs typeface="Museo Sans Rounded 1000"/>
              </a:rPr>
              <a:t>2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latin typeface="Museo Sans Rounded 1000"/>
              <a:cs typeface="Museo Sans Rounded 1000"/>
            </a:endParaRPr>
          </a:p>
        </p:txBody>
      </p:sp>
      <p:pic>
        <p:nvPicPr>
          <p:cNvPr id="3" name="Picture 2" descr="0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  <p:sp>
        <p:nvSpPr>
          <p:cNvPr id="12" name="Oval 11"/>
          <p:cNvSpPr/>
          <p:nvPr/>
        </p:nvSpPr>
        <p:spPr>
          <a:xfrm>
            <a:off x="5045637" y="2080390"/>
            <a:ext cx="492725" cy="492725"/>
          </a:xfrm>
          <a:prstGeom prst="ellipse">
            <a:avLst/>
          </a:prstGeom>
          <a:solidFill>
            <a:schemeClr val="tx1">
              <a:alpha val="2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9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cómo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funciona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11" name="Picture 10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29163" y="2932912"/>
            <a:ext cx="267758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Comparte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tu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experiencia</a:t>
            </a:r>
            <a:endParaRPr lang="en-US" sz="1600" dirty="0">
              <a:solidFill>
                <a:srgbClr val="0071BC"/>
              </a:solidFill>
              <a:latin typeface="Proxima Nova Alt Lt"/>
              <a:cs typeface="Proxima Nova Alt Lt"/>
            </a:endParaRPr>
          </a:p>
          <a:p>
            <a:pPr algn="ctr"/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y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sugerencias</a:t>
            </a:r>
            <a:endParaRPr lang="en-US" sz="1600" dirty="0">
              <a:solidFill>
                <a:srgbClr val="0071BC"/>
              </a:solidFill>
              <a:latin typeface="Proxima Nova Alt Lt"/>
              <a:cs typeface="Proxima Nova Alt Lt"/>
            </a:endParaRPr>
          </a:p>
        </p:txBody>
      </p:sp>
      <p:pic>
        <p:nvPicPr>
          <p:cNvPr id="14" name="Picture 13" descr="iconos-17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955" y="1481662"/>
            <a:ext cx="1440000" cy="144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256239" y="1081554"/>
            <a:ext cx="12234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Museo Sans Rounded 1000"/>
                <a:cs typeface="Museo Sans Rounded 1000"/>
              </a:rPr>
              <a:t>3</a:t>
            </a:r>
            <a:endParaRPr lang="en-US" sz="2800" dirty="0">
              <a:solidFill>
                <a:schemeClr val="accent1">
                  <a:lumMod val="40000"/>
                  <a:lumOff val="60000"/>
                </a:schemeClr>
              </a:solidFill>
              <a:latin typeface="Museo Sans Rounded 1000"/>
              <a:cs typeface="Museo Sans Rounded 1000"/>
            </a:endParaRPr>
          </a:p>
        </p:txBody>
      </p:sp>
      <p:pic>
        <p:nvPicPr>
          <p:cNvPr id="3" name="Picture 2" descr="0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993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cómo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funciona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3" name="Picture 2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pic>
        <p:nvPicPr>
          <p:cNvPr id="4" name="Picture 3" descr="0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497762" y="2841375"/>
            <a:ext cx="1165923" cy="186140"/>
          </a:xfrm>
          <a:prstGeom prst="rect">
            <a:avLst/>
          </a:prstGeom>
          <a:solidFill>
            <a:schemeClr val="tx1">
              <a:alpha val="2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09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7" name="Picture 6" descr="10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pic>
        <p:nvPicPr>
          <p:cNvPr id="9" name="Picture 8" descr="11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0"/>
            <a:ext cx="6858000" cy="51435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4071299" y="3098688"/>
            <a:ext cx="492725" cy="492725"/>
          </a:xfrm>
          <a:prstGeom prst="ellipse">
            <a:avLst/>
          </a:prstGeom>
          <a:solidFill>
            <a:schemeClr val="tx1">
              <a:alpha val="2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605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8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572404" y="3485032"/>
            <a:ext cx="3999193" cy="112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20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Mapas</a:t>
            </a:r>
            <a:r>
              <a:rPr lang="en-US" sz="20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 </a:t>
            </a:r>
            <a:r>
              <a:rPr lang="en-US" sz="20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colaborativos</a:t>
            </a:r>
            <a:endParaRPr lang="en-US" sz="2000" b="1" dirty="0" smtClean="0">
              <a:solidFill>
                <a:srgbClr val="0071BC"/>
              </a:solidFill>
              <a:latin typeface="Proxima Nova Alt Th"/>
              <a:cs typeface="Proxima Nova Alt Th"/>
            </a:endParaRP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Encuentra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nuevos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lugares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y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compártelo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.</a:t>
            </a:r>
            <a:endParaRPr lang="en-US" sz="1600" dirty="0">
              <a:solidFill>
                <a:srgbClr val="0071BC"/>
              </a:solidFill>
              <a:latin typeface="Proxima Nova Alt Lt"/>
              <a:cs typeface="Proxima Nova Alt Lt"/>
            </a:endParaRP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Haz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sugerencias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para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mejorar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la ciudad.</a:t>
            </a:r>
            <a:endParaRPr lang="en-US" sz="1600" dirty="0">
              <a:solidFill>
                <a:srgbClr val="0071BC"/>
              </a:solidFill>
              <a:latin typeface="Proxima Nova Alt Lt"/>
              <a:cs typeface="Proxima Nova Alt 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02488" y="1555822"/>
            <a:ext cx="2975511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Hay 791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restaurantes</a:t>
            </a:r>
            <a:endParaRPr lang="en-US" sz="1600" dirty="0" smtClean="0">
              <a:solidFill>
                <a:srgbClr val="0071BC"/>
              </a:solidFill>
              <a:latin typeface="Proxima Nova Alt Lt"/>
              <a:cs typeface="Proxima Nova Alt Lt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Sólo</a:t>
            </a:r>
            <a:r>
              <a:rPr lang="en-US" sz="16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 38 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tienen</a:t>
            </a:r>
            <a:r>
              <a:rPr lang="en-US" sz="16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 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informaci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ón</a:t>
            </a:r>
            <a:r>
              <a:rPr lang="en-US" sz="16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 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sobre</a:t>
            </a:r>
            <a:r>
              <a:rPr lang="en-US" sz="16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 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accesibilidad</a:t>
            </a:r>
            <a:endParaRPr lang="en-US" sz="1600" b="1" dirty="0" smtClean="0">
              <a:solidFill>
                <a:srgbClr val="0071BC"/>
              </a:solidFill>
              <a:latin typeface="Proxima Nova Alt Th"/>
              <a:cs typeface="Proxima Nova Alt Th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60148" y="1557746"/>
            <a:ext cx="2963696" cy="97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Hay 144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alojamientos</a:t>
            </a:r>
            <a:endParaRPr lang="en-US" sz="1600" dirty="0" smtClean="0">
              <a:solidFill>
                <a:srgbClr val="0071BC"/>
              </a:solidFill>
              <a:latin typeface="Proxima Nova Alt Lt"/>
              <a:cs typeface="Proxima Nova Alt Lt"/>
            </a:endParaRPr>
          </a:p>
          <a:p>
            <a:pPr>
              <a:lnSpc>
                <a:spcPct val="120000"/>
              </a:lnSpc>
            </a:pP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Sólo</a:t>
            </a:r>
            <a:r>
              <a:rPr lang="en-US" sz="16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 47 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tienen</a:t>
            </a:r>
            <a:r>
              <a:rPr lang="en-US" sz="16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 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informaci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ón</a:t>
            </a:r>
            <a:r>
              <a:rPr lang="en-US" sz="16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 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sobre</a:t>
            </a:r>
            <a:r>
              <a:rPr lang="en-US" sz="16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 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accesibilidad</a:t>
            </a:r>
            <a:endParaRPr lang="en-US" sz="1600" b="1" dirty="0" smtClean="0">
              <a:solidFill>
                <a:srgbClr val="0071BC"/>
              </a:solidFill>
              <a:latin typeface="Proxima Nova Alt Th"/>
              <a:cs typeface="Proxima Nova Alt Th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motivación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7" name="Picture 6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pic>
        <p:nvPicPr>
          <p:cNvPr id="11" name="Picture 10" descr="iconos-1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341" y="1513950"/>
            <a:ext cx="827999" cy="827999"/>
          </a:xfrm>
          <a:prstGeom prst="rect">
            <a:avLst/>
          </a:prstGeom>
        </p:spPr>
      </p:pic>
      <p:pic>
        <p:nvPicPr>
          <p:cNvPr id="12" name="Picture 11" descr="iconos-1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8000" y="1513950"/>
            <a:ext cx="827999" cy="827999"/>
          </a:xfrm>
          <a:prstGeom prst="rect">
            <a:avLst/>
          </a:prstGeom>
        </p:spPr>
      </p:pic>
      <p:sp>
        <p:nvSpPr>
          <p:cNvPr id="14" name="Right Arrow 13"/>
          <p:cNvSpPr/>
          <p:nvPr/>
        </p:nvSpPr>
        <p:spPr>
          <a:xfrm rot="5400000">
            <a:off x="4155142" y="2811635"/>
            <a:ext cx="833715" cy="509975"/>
          </a:xfrm>
          <a:prstGeom prst="rightArrow">
            <a:avLst>
              <a:gd name="adj1" fmla="val 50000"/>
              <a:gd name="adj2" fmla="val 85297"/>
            </a:avLst>
          </a:prstGeom>
          <a:solidFill>
            <a:srgbClr val="0071BC">
              <a:alpha val="15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7831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tecnología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4" name="Picture 3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64" y="1642986"/>
            <a:ext cx="2569794" cy="150406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7416" y="2461282"/>
            <a:ext cx="2556052" cy="60911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28871" y="3378775"/>
            <a:ext cx="2333488" cy="72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· App Android.</a:t>
            </a:r>
          </a:p>
          <a:p>
            <a:pPr>
              <a:lnSpc>
                <a:spcPct val="130000"/>
              </a:lnSpc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· Dataset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propio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.</a:t>
            </a: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Proxima Nova Alt Lt"/>
              <a:cs typeface="Proxima Nova Alt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88228" y="3378775"/>
            <a:ext cx="3078694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Datos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de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alojamientos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,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restuantes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y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estacionamientos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reservados</a:t>
            </a:r>
            <a:endParaRPr lang="en-US" sz="1600" dirty="0" smtClean="0">
              <a:solidFill>
                <a:schemeClr val="tx1">
                  <a:lumMod val="85000"/>
                  <a:lumOff val="15000"/>
                </a:schemeClr>
              </a:solidFill>
              <a:latin typeface="Proxima Nova Alt Lt"/>
              <a:cs typeface="Proxima Nova Alt Lt"/>
            </a:endParaRPr>
          </a:p>
        </p:txBody>
      </p:sp>
    </p:spTree>
    <p:extLst>
      <p:ext uri="{BB962C8B-B14F-4D97-AF65-F5344CB8AC3E}">
        <p14:creationId xmlns:p14="http://schemas.microsoft.com/office/powerpoint/2010/main" val="1636482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l</a:t>
            </a:r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íneas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futuras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3" name="Picture 2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70018" y="2287138"/>
            <a:ext cx="3289723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30000"/>
              </a:lnSpc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Disposición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de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las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plazas de parking en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tiempo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real (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sensores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).</a:t>
            </a:r>
          </a:p>
          <a:p>
            <a:pPr marL="108000" indent="-108000">
              <a:lnSpc>
                <a:spcPct val="130000"/>
              </a:lnSpc>
            </a:pP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oxima Nova Alt Lt"/>
              <a:cs typeface="Proxima Nova Alt 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0018" y="1763918"/>
            <a:ext cx="3289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Smart City </a:t>
            </a:r>
            <a:r>
              <a:rPr lang="en-US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(IOT)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376101" y="2287138"/>
            <a:ext cx="4437548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8000" indent="-108000">
              <a:lnSpc>
                <a:spcPct val="130000"/>
              </a:lnSpc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Votación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de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puntos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para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usuarios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más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colaborativos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y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votación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de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lugares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más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accesibles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.</a:t>
            </a:r>
          </a:p>
          <a:p>
            <a:pPr marL="108000" indent="-108000">
              <a:lnSpc>
                <a:spcPct val="130000"/>
              </a:lnSpc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Compartir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experiencia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por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redes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sociales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.</a:t>
            </a:r>
          </a:p>
          <a:p>
            <a:pPr marL="108000" indent="-108000">
              <a:lnSpc>
                <a:spcPct val="130000"/>
              </a:lnSpc>
            </a:pP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Rutas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accesibles</a:t>
            </a:r>
            <a:r>
              <a:rPr 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rPr>
              <a:t>.</a:t>
            </a:r>
            <a:endParaRPr lang="en-US" sz="1600" dirty="0">
              <a:solidFill>
                <a:schemeClr val="tx1">
                  <a:lumMod val="85000"/>
                  <a:lumOff val="15000"/>
                </a:schemeClr>
              </a:solidFill>
              <a:latin typeface="Proxima Nova Alt Lt"/>
              <a:cs typeface="Proxima Nova Alt 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76101" y="1763918"/>
            <a:ext cx="32897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Comunidad</a:t>
            </a:r>
            <a:endParaRPr lang="en-US" dirty="0" smtClean="0">
              <a:solidFill>
                <a:srgbClr val="0071BC"/>
              </a:solidFill>
              <a:latin typeface="Proxima Nova Alt Th"/>
              <a:cs typeface="Proxima Nova Alt Th"/>
            </a:endParaRPr>
          </a:p>
        </p:txBody>
      </p:sp>
    </p:spTree>
    <p:extLst>
      <p:ext uri="{BB962C8B-B14F-4D97-AF65-F5344CB8AC3E}">
        <p14:creationId xmlns:p14="http://schemas.microsoft.com/office/powerpoint/2010/main" val="13554490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equipo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3" name="Picture 2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1310" y="1796386"/>
            <a:ext cx="3589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Ingenieros en Informática</a:t>
            </a:r>
            <a:endParaRPr lang="en-US" dirty="0" smtClean="0">
              <a:solidFill>
                <a:srgbClr val="0071BC"/>
              </a:solidFill>
              <a:latin typeface="Proxima Nova Alt Th"/>
              <a:cs typeface="Proxima Nova Alt Th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8367" y="2157324"/>
            <a:ext cx="1309723" cy="1309723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88349" y="3379451"/>
            <a:ext cx="2779349" cy="3436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b="1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Bd"/>
                <a:cs typeface="Proxima Nova Alt Bd"/>
              </a:rPr>
              <a:t>AdoptaPet</a:t>
            </a:r>
            <a:endParaRPr lang="en-US" sz="1400" b="1" dirty="0" smtClean="0">
              <a:solidFill>
                <a:schemeClr val="tx1">
                  <a:lumMod val="85000"/>
                  <a:lumOff val="15000"/>
                </a:schemeClr>
              </a:solidFill>
              <a:latin typeface="Proxima Nova Alt Bd"/>
              <a:cs typeface="Proxima Nova Alt Bd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11310" y="2747996"/>
            <a:ext cx="5474096" cy="1549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Ganadores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Hackathon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,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marzo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2015, </a:t>
            </a:r>
            <a:r>
              <a:rPr lang="en-US" sz="1600" b="1" dirty="0" err="1" smtClean="0">
                <a:solidFill>
                  <a:srgbClr val="0071BC"/>
                </a:solidFill>
                <a:latin typeface="Proxima Nova Alt Reg"/>
                <a:cs typeface="Proxima Nova Alt Reg"/>
              </a:rPr>
              <a:t>AdoptaPet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.</a:t>
            </a:r>
            <a:endParaRPr lang="en-US" sz="1600" dirty="0">
              <a:solidFill>
                <a:srgbClr val="0071BC"/>
              </a:solidFill>
              <a:latin typeface="Proxima Nova Alt Lt"/>
              <a:cs typeface="Proxima Nova Alt Lt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Experiencia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técnica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en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OpenData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Experiencia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en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programaci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ón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Android.</a:t>
            </a:r>
            <a:endParaRPr lang="en-US" sz="1600" dirty="0" smtClean="0">
              <a:solidFill>
                <a:srgbClr val="0071BC"/>
              </a:solidFill>
              <a:latin typeface="Proxima Nova Alt Lt"/>
              <a:cs typeface="Proxima Nova Alt Lt"/>
            </a:endParaRPr>
          </a:p>
          <a:p>
            <a:pPr>
              <a:lnSpc>
                <a:spcPct val="150000"/>
              </a:lnSpc>
            </a:pP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·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Experiencia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 personal con personas con </a:t>
            </a:r>
            <a:r>
              <a:rPr lang="en-US" sz="1600" dirty="0" err="1" smtClean="0">
                <a:solidFill>
                  <a:srgbClr val="0071BC"/>
                </a:solidFill>
                <a:latin typeface="Proxima Nova Alt Lt"/>
                <a:cs typeface="Proxima Nova Alt Lt"/>
              </a:rPr>
              <a:t>discapacidad</a:t>
            </a:r>
            <a:r>
              <a:rPr lang="en-US" sz="1600" dirty="0" smtClean="0">
                <a:solidFill>
                  <a:srgbClr val="0071BC"/>
                </a:solidFill>
                <a:latin typeface="Proxima Nova Alt Lt"/>
                <a:cs typeface="Proxima Nova Alt Lt"/>
              </a:rPr>
              <a:t>.</a:t>
            </a:r>
            <a:endParaRPr lang="en-US" sz="1600" dirty="0">
              <a:solidFill>
                <a:srgbClr val="0071BC"/>
              </a:solidFill>
              <a:latin typeface="Proxima Nova Alt Lt"/>
              <a:cs typeface="Proxima Nova Alt 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11310" y="1492525"/>
            <a:ext cx="36559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0071BC"/>
                </a:solidFill>
                <a:latin typeface="Proxima Nova Alt Th"/>
                <a:cs typeface="Proxima Nova Alt Th"/>
              </a:rPr>
              <a:t>Luis . Manu . Cynthia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8367" y="3789519"/>
            <a:ext cx="1511997" cy="448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744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3045" y="826215"/>
            <a:ext cx="1514861" cy="15148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58145" y="2451358"/>
            <a:ext cx="36646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ZaragozaAccesible</a:t>
            </a:r>
            <a:endParaRPr lang="en-US" sz="3000" dirty="0" smtClean="0">
              <a:solidFill>
                <a:srgbClr val="0071BC"/>
              </a:solidFill>
              <a:latin typeface="Proxima Nova Alt Th"/>
              <a:cs typeface="Proxima Nova Alt Th"/>
            </a:endParaRPr>
          </a:p>
          <a:p>
            <a:pPr algn="ctr"/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Movilidad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para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todos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  <a:latin typeface="Proxima Nova Alt Th"/>
              <a:cs typeface="Proxima Nova Alt Th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451528" y="4112823"/>
            <a:ext cx="4240944" cy="611415"/>
            <a:chOff x="1714562" y="4342752"/>
            <a:chExt cx="4240944" cy="61141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14562" y="4476717"/>
              <a:ext cx="1511997" cy="448872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3303231" y="4677168"/>
              <a:ext cx="24509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Alt Lt"/>
                  <a:cs typeface="Proxima Nova Alt Lt"/>
                </a:rPr>
                <a:t>Hackathon</a:t>
              </a: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Alt Lt"/>
                  <a:cs typeface="Proxima Nova Alt Lt"/>
                </a:rPr>
                <a:t> Zaragoza Julio 2015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303231" y="4342752"/>
              <a:ext cx="2652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sk-SK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Alt Reg"/>
                  <a:cs typeface="Proxima Nova Alt Reg"/>
                </a:rPr>
                <a:t>http://tiny.cc/ZgzAccesible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Reg"/>
                <a:cs typeface="Proxima Nova Alt Reg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072579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heelchair-749985_1920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309" b="9316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2868083"/>
            <a:ext cx="9144000" cy="1672167"/>
          </a:xfrm>
          <a:prstGeom prst="rect">
            <a:avLst/>
          </a:prstGeom>
          <a:solidFill>
            <a:schemeClr val="tx1">
              <a:alpha val="59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451984" y="2984500"/>
            <a:ext cx="624003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_tradnl" sz="4000" dirty="0">
                <a:solidFill>
                  <a:schemeClr val="bg1"/>
                </a:solidFill>
                <a:latin typeface="Proxima Nova Alt Exb"/>
                <a:cs typeface="Proxima Nova Alt Exb"/>
              </a:rPr>
              <a:t>23,9%</a:t>
            </a:r>
          </a:p>
          <a:p>
            <a:pPr algn="ctr"/>
            <a:r>
              <a:rPr lang="es-ES_tradnl" sz="2000" dirty="0">
                <a:solidFill>
                  <a:schemeClr val="bg1"/>
                </a:solidFill>
                <a:latin typeface="Proxima Nova Alt Th"/>
                <a:cs typeface="Proxima Nova Alt Th"/>
              </a:rPr>
              <a:t>Hogares aragoneses con personas con discapacidad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Proxima Nova Alt Th"/>
                <a:cs typeface="Proxima Nova Alt Th"/>
              </a:rPr>
              <a:t>42.000</a:t>
            </a:r>
            <a:r>
              <a:rPr lang="en-US" sz="2000" dirty="0">
                <a:solidFill>
                  <a:schemeClr val="bg1"/>
                </a:solidFill>
                <a:latin typeface="Proxima Nova Alt Th"/>
                <a:cs typeface="Proxima Nova Alt Th"/>
              </a:rPr>
              <a:t> personas (</a:t>
            </a:r>
            <a:r>
              <a:rPr lang="en-US" sz="2000" dirty="0">
                <a:solidFill>
                  <a:schemeClr val="bg1"/>
                </a:solidFill>
                <a:latin typeface="Proxima Nova Alt Exb"/>
                <a:cs typeface="Proxima Nova Alt Exb"/>
              </a:rPr>
              <a:t>14.414 </a:t>
            </a:r>
            <a:r>
              <a:rPr lang="en-US" sz="2000" dirty="0">
                <a:solidFill>
                  <a:schemeClr val="bg1"/>
                </a:solidFill>
                <a:latin typeface="Proxima Nova Alt Th"/>
                <a:cs typeface="Proxima Nova Alt Th"/>
              </a:rPr>
              <a:t>disc. </a:t>
            </a:r>
            <a:r>
              <a:rPr lang="en-US" sz="2000" dirty="0" err="1">
                <a:solidFill>
                  <a:schemeClr val="bg1"/>
                </a:solidFill>
                <a:latin typeface="Proxima Nova Alt Th"/>
                <a:cs typeface="Proxima Nova Alt Th"/>
              </a:rPr>
              <a:t>física</a:t>
            </a:r>
            <a:r>
              <a:rPr lang="en-US" sz="2000" dirty="0">
                <a:solidFill>
                  <a:schemeClr val="bg1"/>
                </a:solidFill>
                <a:latin typeface="Proxima Nova Alt Th"/>
                <a:cs typeface="Proxima Nova Alt Th"/>
              </a:rPr>
              <a:t>)</a:t>
            </a:r>
          </a:p>
          <a:p>
            <a:pPr algn="ctr"/>
            <a:endParaRPr lang="en-US" sz="2000" dirty="0" smtClean="0">
              <a:solidFill>
                <a:schemeClr val="bg1"/>
              </a:solidFill>
              <a:latin typeface="Proxima Nova Alt Th"/>
              <a:cs typeface="Proxima Nova Alt Th"/>
            </a:endParaRPr>
          </a:p>
        </p:txBody>
      </p:sp>
    </p:spTree>
    <p:extLst>
      <p:ext uri="{BB962C8B-B14F-4D97-AF65-F5344CB8AC3E}">
        <p14:creationId xmlns:p14="http://schemas.microsoft.com/office/powerpoint/2010/main" val="12993132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09" y="582172"/>
            <a:ext cx="1514861" cy="15148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20709" y="2097033"/>
            <a:ext cx="36646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ZaragozaAccesible</a:t>
            </a:r>
            <a:endParaRPr lang="en-US" sz="3000" dirty="0" smtClean="0">
              <a:solidFill>
                <a:srgbClr val="0071BC"/>
              </a:solidFill>
              <a:latin typeface="Proxima Nova Alt Th"/>
              <a:cs typeface="Proxima Nova Alt Th"/>
            </a:endParaRPr>
          </a:p>
          <a:p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Movilidad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para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todos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r="1792"/>
          <a:stretch/>
        </p:blipFill>
        <p:spPr>
          <a:xfrm>
            <a:off x="4344671" y="87597"/>
            <a:ext cx="4799330" cy="4886911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409761" y="4231700"/>
            <a:ext cx="4240944" cy="611415"/>
            <a:chOff x="1714562" y="4342752"/>
            <a:chExt cx="4240944" cy="611415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14562" y="4476717"/>
              <a:ext cx="1511997" cy="448872"/>
            </a:xfrm>
            <a:prstGeom prst="rect">
              <a:avLst/>
            </a:prstGeom>
          </p:spPr>
        </p:pic>
        <p:sp>
          <p:nvSpPr>
            <p:cNvPr id="12" name="TextBox 11"/>
            <p:cNvSpPr txBox="1"/>
            <p:nvPr/>
          </p:nvSpPr>
          <p:spPr>
            <a:xfrm>
              <a:off x="3303231" y="4677168"/>
              <a:ext cx="245097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200" dirty="0" err="1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Alt Lt"/>
                  <a:cs typeface="Proxima Nova Alt Lt"/>
                </a:rPr>
                <a:t>Hackathon</a:t>
              </a:r>
              <a:r>
                <a:rPr lang="en-US" sz="12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Alt Lt"/>
                  <a:cs typeface="Proxima Nova Alt Lt"/>
                </a:rPr>
                <a:t> Zaragoza Julio 2015</a:t>
              </a:r>
              <a:endParaRPr 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Lt"/>
                <a:cs typeface="Proxima Nova Alt Lt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303231" y="4342752"/>
              <a:ext cx="26522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sk-SK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roxima Nova Alt Reg"/>
                  <a:cs typeface="Proxima Nova Alt Reg"/>
                </a:rPr>
                <a:t>http://tiny.cc/ZgzAccesible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Reg"/>
                <a:cs typeface="Proxima Nova Alt Reg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3046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0026317762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2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084" y="179917"/>
            <a:ext cx="513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 smtClean="0">
                <a:solidFill>
                  <a:srgbClr val="FFFFFF"/>
                </a:solidFill>
                <a:latin typeface="Proxima Nova Alt Th"/>
                <a:cs typeface="Proxima Nova Alt Th"/>
              </a:rPr>
              <a:t>¿cómo es su experiencia en la ciudad?</a:t>
            </a:r>
            <a:endParaRPr lang="en-US" sz="2200" dirty="0">
              <a:solidFill>
                <a:srgbClr val="FFFFFF"/>
              </a:solidFill>
              <a:latin typeface="Proxima Nova Alt Th"/>
              <a:cs typeface="Proxima Nova Alt Th"/>
            </a:endParaRPr>
          </a:p>
        </p:txBody>
      </p:sp>
    </p:spTree>
    <p:extLst>
      <p:ext uri="{BB962C8B-B14F-4D97-AF65-F5344CB8AC3E}">
        <p14:creationId xmlns:p14="http://schemas.microsoft.com/office/powerpoint/2010/main" val="799840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jc3b3venes-cargando-a-un-compac3b1er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8" b="1947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9084" y="179917"/>
            <a:ext cx="513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 smtClean="0">
                <a:solidFill>
                  <a:srgbClr val="FFFFFF"/>
                </a:solidFill>
                <a:latin typeface="Proxima Nova Alt Th"/>
                <a:cs typeface="Proxima Nova Alt Th"/>
              </a:rPr>
              <a:t>¿cómo es su experiencia en la ciudad?</a:t>
            </a:r>
            <a:endParaRPr lang="en-US" sz="2200" dirty="0">
              <a:solidFill>
                <a:srgbClr val="FFFFFF"/>
              </a:solidFill>
              <a:latin typeface="Proxima Nova Alt Th"/>
              <a:cs typeface="Proxima Nova Alt Th"/>
            </a:endParaRPr>
          </a:p>
        </p:txBody>
      </p:sp>
    </p:spTree>
    <p:extLst>
      <p:ext uri="{BB962C8B-B14F-4D97-AF65-F5344CB8AC3E}">
        <p14:creationId xmlns:p14="http://schemas.microsoft.com/office/powerpoint/2010/main" val="2284698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0+P3080035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30" b="6270"/>
          <a:stretch/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084" y="179917"/>
            <a:ext cx="513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 smtClean="0">
                <a:solidFill>
                  <a:srgbClr val="FFFFFF"/>
                </a:solidFill>
                <a:latin typeface="Proxima Nova Alt Th"/>
                <a:cs typeface="Proxima Nova Alt Th"/>
              </a:rPr>
              <a:t>¿cómo es su experiencia en la ciudad?</a:t>
            </a:r>
            <a:endParaRPr lang="en-US" sz="2200" dirty="0">
              <a:solidFill>
                <a:srgbClr val="FFFFFF"/>
              </a:solidFill>
              <a:latin typeface="Proxima Nova Alt Th"/>
              <a:cs typeface="Proxima Nova Alt Th"/>
            </a:endParaRPr>
          </a:p>
        </p:txBody>
      </p:sp>
    </p:spTree>
    <p:extLst>
      <p:ext uri="{BB962C8B-B14F-4D97-AF65-F5344CB8AC3E}">
        <p14:creationId xmlns:p14="http://schemas.microsoft.com/office/powerpoint/2010/main" val="36655632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oduccioneseldiscapacitad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085" b="2915"/>
          <a:stretch/>
        </p:blipFill>
        <p:spPr>
          <a:xfrm>
            <a:off x="0" y="1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9084" y="179917"/>
            <a:ext cx="513291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200" dirty="0" smtClean="0">
                <a:solidFill>
                  <a:srgbClr val="FFFFFF"/>
                </a:solidFill>
                <a:latin typeface="Proxima Nova Alt Th"/>
                <a:cs typeface="Proxima Nova Alt Th"/>
              </a:rPr>
              <a:t>¿cómo es su experiencia en la ciudad?</a:t>
            </a:r>
            <a:endParaRPr lang="en-US" sz="2200" dirty="0">
              <a:solidFill>
                <a:srgbClr val="FFFFFF"/>
              </a:solidFill>
              <a:latin typeface="Proxima Nova Alt Th"/>
              <a:cs typeface="Proxima Nova Alt Th"/>
            </a:endParaRPr>
          </a:p>
        </p:txBody>
      </p:sp>
    </p:spTree>
    <p:extLst>
      <p:ext uri="{BB962C8B-B14F-4D97-AF65-F5344CB8AC3E}">
        <p14:creationId xmlns:p14="http://schemas.microsoft.com/office/powerpoint/2010/main" val="2690892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0006" y="1418167"/>
            <a:ext cx="36646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ZaragozaAccesible</a:t>
            </a:r>
            <a:endParaRPr lang="en-US" sz="3000" dirty="0" smtClean="0">
              <a:solidFill>
                <a:srgbClr val="0071BC"/>
              </a:solidFill>
              <a:latin typeface="Proxima Nova Alt Th"/>
              <a:cs typeface="Proxima Nova Alt Th"/>
            </a:endParaRPr>
          </a:p>
          <a:p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Movilidad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para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todos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5" name="Picture 4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87" y="231790"/>
            <a:ext cx="1267703" cy="1267703"/>
          </a:xfrm>
          <a:prstGeom prst="rect">
            <a:avLst/>
          </a:prstGeom>
        </p:spPr>
      </p:pic>
      <p:pic>
        <p:nvPicPr>
          <p:cNvPr id="2" name="Picture 1" descr="0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2814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30006" y="1418167"/>
            <a:ext cx="366466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 err="1" smtClean="0">
                <a:solidFill>
                  <a:srgbClr val="0071BC"/>
                </a:solidFill>
                <a:latin typeface="Proxima Nova Alt Th"/>
                <a:cs typeface="Proxima Nova Alt Th"/>
              </a:rPr>
              <a:t>ZaragozaAccesible</a:t>
            </a:r>
            <a:endParaRPr lang="en-US" sz="3000" dirty="0" smtClean="0">
              <a:solidFill>
                <a:srgbClr val="0071BC"/>
              </a:solidFill>
              <a:latin typeface="Proxima Nova Alt Th"/>
              <a:cs typeface="Proxima Nova Alt Th"/>
            </a:endParaRPr>
          </a:p>
          <a:p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Movilidad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para</a:t>
            </a:r>
            <a:r>
              <a:rPr lang="en-US" sz="2000" dirty="0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000" dirty="0" err="1" smtClean="0">
                <a:solidFill>
                  <a:schemeClr val="tx2">
                    <a:lumMod val="40000"/>
                    <a:lumOff val="60000"/>
                  </a:schemeClr>
                </a:solidFill>
                <a:latin typeface="Proxima Nova Alt Th"/>
                <a:cs typeface="Proxima Nova Alt Th"/>
              </a:rPr>
              <a:t>todos</a:t>
            </a:r>
            <a:endParaRPr lang="en-US" sz="2000" dirty="0">
              <a:solidFill>
                <a:schemeClr val="tx2">
                  <a:lumMod val="40000"/>
                  <a:lumOff val="60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2" name="Picture 1" descr="0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15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670018" y="269079"/>
            <a:ext cx="4621982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cómo</a:t>
            </a:r>
            <a:r>
              <a:rPr lang="en-US" sz="2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 </a:t>
            </a:r>
            <a:r>
              <a:rPr lang="en-US" sz="22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Proxima Nova Alt Th"/>
                <a:cs typeface="Proxima Nova Alt Th"/>
              </a:rPr>
              <a:t>funciona</a:t>
            </a:r>
            <a:endParaRPr lang="en-US" sz="2200" dirty="0">
              <a:solidFill>
                <a:schemeClr val="tx1">
                  <a:lumMod val="85000"/>
                  <a:lumOff val="15000"/>
                </a:schemeClr>
              </a:solidFill>
              <a:latin typeface="Proxima Nova Alt Th"/>
              <a:cs typeface="Proxima Nova Alt Th"/>
            </a:endParaRPr>
          </a:p>
        </p:txBody>
      </p:sp>
      <p:pic>
        <p:nvPicPr>
          <p:cNvPr id="16" name="Picture 15" descr="ic_launcher512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0" y="179918"/>
            <a:ext cx="520048" cy="520048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529163" y="1081554"/>
            <a:ext cx="2677584" cy="2436134"/>
            <a:chOff x="529163" y="1081554"/>
            <a:chExt cx="2677584" cy="2436134"/>
          </a:xfrm>
        </p:grpSpPr>
        <p:sp>
          <p:nvSpPr>
            <p:cNvPr id="5" name="TextBox 4"/>
            <p:cNvSpPr txBox="1"/>
            <p:nvPr/>
          </p:nvSpPr>
          <p:spPr>
            <a:xfrm>
              <a:off x="529163" y="2932912"/>
              <a:ext cx="2677584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err="1" smtClean="0">
                  <a:solidFill>
                    <a:srgbClr val="0071BC"/>
                  </a:solidFill>
                  <a:latin typeface="Proxima Nova Alt Lt"/>
                  <a:cs typeface="Proxima Nova Alt Lt"/>
                </a:rPr>
                <a:t>Encuentra</a:t>
              </a:r>
              <a:r>
                <a:rPr lang="en-US" sz="1600" dirty="0" smtClean="0">
                  <a:solidFill>
                    <a:srgbClr val="0071BC"/>
                  </a:solidFill>
                  <a:latin typeface="Proxima Nova Alt Lt"/>
                  <a:cs typeface="Proxima Nova Alt Lt"/>
                </a:rPr>
                <a:t> </a:t>
              </a:r>
              <a:r>
                <a:rPr lang="en-US" sz="1600" dirty="0" err="1" smtClean="0">
                  <a:solidFill>
                    <a:srgbClr val="0071BC"/>
                  </a:solidFill>
                  <a:latin typeface="Proxima Nova Alt Lt"/>
                  <a:cs typeface="Proxima Nova Alt Lt"/>
                </a:rPr>
                <a:t>tu</a:t>
              </a:r>
              <a:r>
                <a:rPr lang="en-US" sz="1600" dirty="0">
                  <a:solidFill>
                    <a:srgbClr val="0071BC"/>
                  </a:solidFill>
                  <a:latin typeface="Proxima Nova Alt Lt"/>
                  <a:cs typeface="Proxima Nova Alt Lt"/>
                </a:rPr>
                <a:t> </a:t>
              </a:r>
              <a:r>
                <a:rPr lang="en-US" sz="1600" dirty="0" err="1" smtClean="0">
                  <a:solidFill>
                    <a:srgbClr val="0071BC"/>
                  </a:solidFill>
                  <a:latin typeface="Proxima Nova Alt Lt"/>
                  <a:cs typeface="Proxima Nova Alt Lt"/>
                </a:rPr>
                <a:t>restaurante</a:t>
              </a:r>
              <a:r>
                <a:rPr lang="en-US" sz="1600" dirty="0" smtClean="0">
                  <a:solidFill>
                    <a:srgbClr val="0071BC"/>
                  </a:solidFill>
                  <a:latin typeface="Proxima Nova Alt Lt"/>
                  <a:cs typeface="Proxima Nova Alt Lt"/>
                </a:rPr>
                <a:t> o </a:t>
              </a:r>
              <a:r>
                <a:rPr lang="en-US" sz="1600" dirty="0" err="1" smtClean="0">
                  <a:solidFill>
                    <a:srgbClr val="0071BC"/>
                  </a:solidFill>
                  <a:latin typeface="Proxima Nova Alt Lt"/>
                  <a:cs typeface="Proxima Nova Alt Lt"/>
                </a:rPr>
                <a:t>alojamiento</a:t>
              </a:r>
              <a:r>
                <a:rPr lang="en-US" sz="1600" dirty="0" smtClean="0">
                  <a:solidFill>
                    <a:srgbClr val="0071BC"/>
                  </a:solidFill>
                  <a:latin typeface="Proxima Nova Alt Lt"/>
                  <a:cs typeface="Proxima Nova Alt Lt"/>
                </a:rPr>
                <a:t> </a:t>
              </a:r>
              <a:r>
                <a:rPr lang="en-US" sz="1600" dirty="0" err="1" smtClean="0">
                  <a:solidFill>
                    <a:srgbClr val="0071BC"/>
                  </a:solidFill>
                  <a:latin typeface="Proxima Nova Alt Lt"/>
                  <a:cs typeface="Proxima Nova Alt Lt"/>
                </a:rPr>
                <a:t>accesible</a:t>
              </a:r>
              <a:endParaRPr lang="en-US" sz="1600" dirty="0">
                <a:solidFill>
                  <a:srgbClr val="0071BC"/>
                </a:solidFill>
                <a:latin typeface="Proxima Nova Alt Lt"/>
                <a:cs typeface="Proxima Nova Alt Lt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256239" y="1081554"/>
              <a:ext cx="12234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smtClean="0">
                  <a:solidFill>
                    <a:srgbClr val="0071BC"/>
                  </a:solidFill>
                  <a:latin typeface="Museo Sans Rounded 1000"/>
                  <a:cs typeface="Museo Sans Rounded 1000"/>
                </a:rPr>
                <a:t>1</a:t>
              </a:r>
              <a:endParaRPr lang="en-US" sz="2800" dirty="0">
                <a:solidFill>
                  <a:srgbClr val="0071BC"/>
                </a:solidFill>
                <a:latin typeface="Museo Sans Rounded 1000"/>
                <a:cs typeface="Museo Sans Rounded 1000"/>
              </a:endParaRPr>
            </a:p>
          </p:txBody>
        </p:sp>
        <p:pic>
          <p:nvPicPr>
            <p:cNvPr id="19" name="Picture 18" descr="iconos-15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7955" y="1481664"/>
              <a:ext cx="1439998" cy="1439998"/>
            </a:xfrm>
            <a:prstGeom prst="rect">
              <a:avLst/>
            </a:prstGeom>
          </p:spPr>
        </p:pic>
      </p:grpSp>
      <p:grpSp>
        <p:nvGrpSpPr>
          <p:cNvPr id="11" name="Group 10"/>
          <p:cNvGrpSpPr/>
          <p:nvPr/>
        </p:nvGrpSpPr>
        <p:grpSpPr>
          <a:xfrm>
            <a:off x="2479672" y="1081554"/>
            <a:ext cx="3522483" cy="2436134"/>
            <a:chOff x="2479672" y="1081554"/>
            <a:chExt cx="3522483" cy="2436134"/>
          </a:xfrm>
        </p:grpSpPr>
        <p:sp>
          <p:nvSpPr>
            <p:cNvPr id="13" name="Right Arrow 12"/>
            <p:cNvSpPr/>
            <p:nvPr/>
          </p:nvSpPr>
          <p:spPr>
            <a:xfrm>
              <a:off x="2479672" y="1967512"/>
              <a:ext cx="1280035" cy="509975"/>
            </a:xfrm>
            <a:prstGeom prst="rightArrow">
              <a:avLst>
                <a:gd name="adj1" fmla="val 50000"/>
                <a:gd name="adj2" fmla="val 85297"/>
              </a:avLst>
            </a:prstGeom>
            <a:solidFill>
              <a:srgbClr val="0071BC">
                <a:alpha val="1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141846" y="1081554"/>
              <a:ext cx="2860309" cy="2436134"/>
              <a:chOff x="3141846" y="1081554"/>
              <a:chExt cx="2860309" cy="2436134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141846" y="2932912"/>
                <a:ext cx="2860309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Busca</a:t>
                </a:r>
                <a:r>
                  <a:rPr lang="en-US" sz="1600" dirty="0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 </a:t>
                </a:r>
                <a:r>
                  <a:rPr lang="en-US" sz="1600" dirty="0" err="1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tu</a:t>
                </a:r>
                <a:endParaRPr lang="en-US" sz="1600" dirty="0">
                  <a:solidFill>
                    <a:srgbClr val="0071BC"/>
                  </a:solidFill>
                  <a:latin typeface="Proxima Nova Alt Lt"/>
                  <a:cs typeface="Proxima Nova Alt Lt"/>
                </a:endParaRPr>
              </a:p>
              <a:p>
                <a:pPr algn="ctr"/>
                <a:r>
                  <a:rPr lang="en-US" sz="1600" dirty="0" err="1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aparcamiento</a:t>
                </a:r>
                <a:r>
                  <a:rPr lang="en-US" sz="1600" dirty="0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 </a:t>
                </a:r>
                <a:r>
                  <a:rPr lang="en-US" sz="1600" dirty="0" err="1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accesible</a:t>
                </a:r>
                <a:endParaRPr lang="en-US" sz="1600" dirty="0">
                  <a:solidFill>
                    <a:srgbClr val="0071BC"/>
                  </a:solidFill>
                  <a:latin typeface="Proxima Nova Alt Lt"/>
                  <a:cs typeface="Proxima Nova Alt Lt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3960284" y="1081554"/>
                <a:ext cx="1223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rgbClr val="0071BC"/>
                    </a:solidFill>
                    <a:latin typeface="Museo Sans Rounded 1000"/>
                    <a:cs typeface="Museo Sans Rounded 1000"/>
                  </a:rPr>
                  <a:t>2</a:t>
                </a:r>
                <a:endParaRPr lang="en-US" sz="2800" dirty="0">
                  <a:solidFill>
                    <a:srgbClr val="0071BC"/>
                  </a:solidFill>
                  <a:latin typeface="Museo Sans Rounded 1000"/>
                  <a:cs typeface="Museo Sans Rounded 1000"/>
                </a:endParaRPr>
              </a:p>
            </p:txBody>
          </p:sp>
          <p:pic>
            <p:nvPicPr>
              <p:cNvPr id="22" name="Picture 21" descr="iconos-16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2000" y="1481662"/>
                <a:ext cx="1440000" cy="1440000"/>
              </a:xfrm>
              <a:prstGeom prst="rect">
                <a:avLst/>
              </a:prstGeom>
            </p:spPr>
          </p:pic>
        </p:grpSp>
      </p:grpSp>
      <p:grpSp>
        <p:nvGrpSpPr>
          <p:cNvPr id="12" name="Group 11"/>
          <p:cNvGrpSpPr/>
          <p:nvPr/>
        </p:nvGrpSpPr>
        <p:grpSpPr>
          <a:xfrm>
            <a:off x="5139191" y="1081554"/>
            <a:ext cx="3323319" cy="2452279"/>
            <a:chOff x="5139191" y="1081554"/>
            <a:chExt cx="3323319" cy="2452279"/>
          </a:xfrm>
        </p:grpSpPr>
        <p:grpSp>
          <p:nvGrpSpPr>
            <p:cNvPr id="2" name="Group 1"/>
            <p:cNvGrpSpPr/>
            <p:nvPr/>
          </p:nvGrpSpPr>
          <p:grpSpPr>
            <a:xfrm>
              <a:off x="6086877" y="1081554"/>
              <a:ext cx="2375633" cy="2452279"/>
              <a:chOff x="6086877" y="1081554"/>
              <a:chExt cx="2375633" cy="2452279"/>
            </a:xfrm>
          </p:grpSpPr>
          <p:sp>
            <p:nvSpPr>
              <p:cNvPr id="7" name="TextBox 6"/>
              <p:cNvSpPr txBox="1"/>
              <p:nvPr/>
            </p:nvSpPr>
            <p:spPr>
              <a:xfrm>
                <a:off x="6086877" y="2949057"/>
                <a:ext cx="2375633" cy="584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600" dirty="0" err="1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Comparte</a:t>
                </a:r>
                <a:r>
                  <a:rPr lang="en-US" sz="1600" dirty="0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 </a:t>
                </a:r>
                <a:r>
                  <a:rPr lang="en-US" sz="1600" dirty="0" err="1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tu</a:t>
                </a:r>
                <a:r>
                  <a:rPr lang="en-US" sz="1600" dirty="0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 </a:t>
                </a:r>
                <a:r>
                  <a:rPr lang="en-US" sz="1600" dirty="0" err="1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experiencia</a:t>
                </a:r>
                <a:r>
                  <a:rPr lang="en-US" sz="1600" dirty="0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 y </a:t>
                </a:r>
                <a:r>
                  <a:rPr lang="en-US" sz="1600" dirty="0" err="1" smtClean="0">
                    <a:solidFill>
                      <a:srgbClr val="0071BC"/>
                    </a:solidFill>
                    <a:latin typeface="Proxima Nova Alt Lt"/>
                    <a:cs typeface="Proxima Nova Alt Lt"/>
                  </a:rPr>
                  <a:t>sugerencias</a:t>
                </a:r>
                <a:endParaRPr lang="en-US" sz="1600" dirty="0">
                  <a:solidFill>
                    <a:srgbClr val="0071BC"/>
                  </a:solidFill>
                  <a:latin typeface="Proxima Nova Alt Lt"/>
                  <a:cs typeface="Proxima Nova Alt Lt"/>
                </a:endParaRPr>
              </a:p>
            </p:txBody>
          </p:sp>
          <p:sp>
            <p:nvSpPr>
              <p:cNvPr id="10" name="TextBox 9"/>
              <p:cNvSpPr txBox="1"/>
              <p:nvPr/>
            </p:nvSpPr>
            <p:spPr>
              <a:xfrm>
                <a:off x="6665161" y="1081554"/>
                <a:ext cx="122343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 smtClean="0">
                    <a:solidFill>
                      <a:srgbClr val="0071BC"/>
                    </a:solidFill>
                    <a:latin typeface="Museo Sans Rounded 1000"/>
                    <a:cs typeface="Museo Sans Rounded 1000"/>
                  </a:rPr>
                  <a:t>3</a:t>
                </a:r>
                <a:endParaRPr lang="en-US" sz="2800" dirty="0">
                  <a:solidFill>
                    <a:srgbClr val="0071BC"/>
                  </a:solidFill>
                  <a:latin typeface="Museo Sans Rounded 1000"/>
                  <a:cs typeface="Museo Sans Rounded 1000"/>
                </a:endParaRPr>
              </a:p>
            </p:txBody>
          </p:sp>
          <p:pic>
            <p:nvPicPr>
              <p:cNvPr id="23" name="Picture 22" descr="iconos-17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6877" y="1481662"/>
                <a:ext cx="1440000" cy="1440000"/>
              </a:xfrm>
              <a:prstGeom prst="rect">
                <a:avLst/>
              </a:prstGeom>
            </p:spPr>
          </p:pic>
        </p:grpSp>
        <p:sp>
          <p:nvSpPr>
            <p:cNvPr id="25" name="Right Arrow 24"/>
            <p:cNvSpPr/>
            <p:nvPr/>
          </p:nvSpPr>
          <p:spPr>
            <a:xfrm>
              <a:off x="5139191" y="1967512"/>
              <a:ext cx="1280035" cy="509975"/>
            </a:xfrm>
            <a:prstGeom prst="rightArrow">
              <a:avLst>
                <a:gd name="adj1" fmla="val 50000"/>
                <a:gd name="adj2" fmla="val 85297"/>
              </a:avLst>
            </a:prstGeom>
            <a:solidFill>
              <a:srgbClr val="0071BC">
                <a:alpha val="15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6876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8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8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294</Words>
  <Application>Microsoft Macintosh PowerPoint</Application>
  <PresentationFormat>On-screen Show (16:9)</PresentationFormat>
  <Paragraphs>74</Paragraphs>
  <Slides>20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Cynthia Gálvez López</dc:creator>
  <cp:lastModifiedBy>Cynthia Gálvez López</cp:lastModifiedBy>
  <cp:revision>65</cp:revision>
  <dcterms:created xsi:type="dcterms:W3CDTF">2015-07-11T17:09:09Z</dcterms:created>
  <dcterms:modified xsi:type="dcterms:W3CDTF">2015-07-12T14:00:17Z</dcterms:modified>
</cp:coreProperties>
</file>